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76" r:id="rId4"/>
    <p:sldId id="266" r:id="rId5"/>
    <p:sldId id="273" r:id="rId6"/>
    <p:sldId id="268" r:id="rId7"/>
    <p:sldId id="277" r:id="rId8"/>
    <p:sldId id="278" r:id="rId9"/>
    <p:sldId id="351" r:id="rId10"/>
    <p:sldId id="280" r:id="rId11"/>
    <p:sldId id="272" r:id="rId12"/>
    <p:sldId id="267" r:id="rId13"/>
    <p:sldId id="279" r:id="rId14"/>
    <p:sldId id="346" r:id="rId15"/>
    <p:sldId id="347" r:id="rId16"/>
    <p:sldId id="348" r:id="rId17"/>
    <p:sldId id="349" r:id="rId18"/>
    <p:sldId id="35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9D2003-7B9B-4E8C-A6D3-B082E56BCD57}" v="49" dt="2021-12-07T09:55:08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55D45-2F90-4536-9F0F-F232842B0D75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A1309-8F8B-4377-9752-FF8EFFC24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1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56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236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641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40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B237-808D-474B-A2DD-C57F70908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DEB8C-F5C1-416B-A6A9-7859EB77B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3AD3F-8ECB-4FCF-AB59-844C46F2E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DF56-44AF-49ED-BF14-597581530C2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6F67E-A26A-435C-9FFF-B7AFCA40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D0DC8-3B51-421D-B5AC-ECC7D4A4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1D30-4CB6-4151-8C3B-D990E779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6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4FF2D-09F9-4FEA-AF73-401856F6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B2803-B16D-4B33-ACC2-69D7F5FA7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EAFB-DF88-4047-9722-B3C67CF8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DF56-44AF-49ED-BF14-597581530C2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7C4BC-0C77-446F-B926-3F0EF04B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A34C1-3366-4690-9C7F-06DAC0E2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1D30-4CB6-4151-8C3B-D990E779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00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587D4-0261-4A6A-80A7-9FFC067A9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E0B4D-E897-4A53-B8FD-3076D7067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EBA4E-0A37-444F-AA8A-D3252BDC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DF56-44AF-49ED-BF14-597581530C2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E4A66-37E2-44E2-BC8F-C4CA8589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6A3CE-E408-47E1-AADA-86C3A0FC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1D30-4CB6-4151-8C3B-D990E779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7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A4FF-05EE-4FC7-9558-235A7709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94D8E-16BA-4DF3-A500-1E6D2CD36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E2153-32C5-46F5-A9E6-D77F4039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DF56-44AF-49ED-BF14-597581530C2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864EF-D837-421A-9901-9DA2C8F0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10BE8-A46A-4ABF-825C-950D3355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1D30-4CB6-4151-8C3B-D990E779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03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AA73-8188-456F-B060-166115860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95849-66C3-4BC0-911E-E2C8C4F61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A8482-4944-45E0-987B-B7467AFFB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DF56-44AF-49ED-BF14-597581530C2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06B65-588C-4565-858E-0780FF25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F5A11-DB87-49BF-892A-BE51B850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1D30-4CB6-4151-8C3B-D990E779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11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FEA9-383C-4CB1-82B8-DE2F26DB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B2A50-2ACC-47BE-9BF3-5BFA9AADB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DC516-7960-4261-8758-28D338EC2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5FF70-6B57-4564-A1DD-0851545C0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DF56-44AF-49ED-BF14-597581530C2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1EFFA-1B44-4BAB-B42F-16EF89EC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C9A70-7EDA-459C-8FFF-A3A793F2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1D30-4CB6-4151-8C3B-D990E779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3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E36D-37F4-4373-849A-ADA3CBCA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95F8D-0A9E-4456-8338-DDCB8FDA1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0A3BA-1F8E-45C0-A932-D342197ED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06532-60B5-4680-B3E7-84FC7D8DE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C90BE-0EA5-4EF9-A74C-8AEFB9408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364E3-9944-4AD9-A89B-DF211644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DF56-44AF-49ED-BF14-597581530C2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A17405-FA79-417C-93F5-2513BC67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342037-6029-4180-9660-311BD21A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1D30-4CB6-4151-8C3B-D990E779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7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24C6-97B4-404A-B7DB-B6B79902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41AA85-9684-4517-9D36-E698244B6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DF56-44AF-49ED-BF14-597581530C2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72B0E-1E68-438C-8F5F-1FF5FB6A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00CD3-AFF3-4C11-BE91-F97FDFF38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1D30-4CB6-4151-8C3B-D990E779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49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B2301F-149F-4721-97E1-95E69BB2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DF56-44AF-49ED-BF14-597581530C2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25F92-DDEF-4664-841F-836E4591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20A6C-2C09-46DD-ADC3-50997830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1D30-4CB6-4151-8C3B-D990E779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41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E710F-AAAD-41B1-8F94-66601ADF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4AFD-431E-4BA6-A71B-A4D7586BA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CC117-3928-4177-8D54-AA134CAB8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0F1C6-14CC-4E4B-8AB7-69FF15993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DF56-44AF-49ED-BF14-597581530C2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1B0ED-EFC6-44FC-9003-B1217B27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D1D38-CD38-46C1-87CF-A35E7669A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1D30-4CB6-4151-8C3B-D990E779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1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9F21B-B853-4097-A4C2-35469682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B27BE-612D-4AA1-8ADD-0F008A782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41325-D1F0-4425-8E97-1511DD034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29248-A579-4D00-BCC3-808E64D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DF56-44AF-49ED-BF14-597581530C2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B72AA-37C7-4BEB-B820-42D165E5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8F603-279A-4D52-9C92-B0F428E0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1D30-4CB6-4151-8C3B-D990E779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55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B54AC6-8067-4471-9213-299EF7E1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C75DB-DBE9-4A80-B20E-6C813BBD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4888D-DDD3-4681-A5C7-625550DD9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DDF56-44AF-49ED-BF14-597581530C2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2E53D-F848-4C8E-B778-665726DC2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69629-AE47-4A90-A3A6-9858D4275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81D30-4CB6-4151-8C3B-D990E779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1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AA174-3CC5-4DFE-83E5-9602C0683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GB" sz="8100"/>
              <a:t>Preventing and Treating Advanced HIV Disease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36716-ABB1-463A-A960-A48E14B78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endParaRPr lang="en-GB"/>
          </a:p>
        </p:txBody>
      </p:sp>
      <p:pic>
        <p:nvPicPr>
          <p:cNvPr id="7" name="Picture 1039" descr="MSF_Access_Logo_New_Colour_RGB_Midres">
            <a:extLst>
              <a:ext uri="{FF2B5EF4-FFF2-40B4-BE49-F238E27FC236}">
                <a16:creationId xmlns:a16="http://schemas.microsoft.com/office/drawing/2014/main" id="{81C90CFC-4052-4247-945E-F2B89002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905" y="4737280"/>
            <a:ext cx="21050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07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DDFB-241E-4446-9E97-B42F43D6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MSB112376_">
            <a:hlinkClick r:id="" action="ppaction://media"/>
            <a:extLst>
              <a:ext uri="{FF2B5EF4-FFF2-40B4-BE49-F238E27FC236}">
                <a16:creationId xmlns:a16="http://schemas.microsoft.com/office/drawing/2014/main" id="{E35A9FBB-3A9C-4424-AF9D-66707158363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8256" y="365125"/>
            <a:ext cx="10515600" cy="5914890"/>
          </a:xfrm>
        </p:spPr>
      </p:pic>
    </p:spTree>
    <p:extLst>
      <p:ext uri="{BB962C8B-B14F-4D97-AF65-F5344CB8AC3E}">
        <p14:creationId xmlns:p14="http://schemas.microsoft.com/office/powerpoint/2010/main" val="2306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4A554-0CD9-4FA0-BA90-20098655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75" y="99654"/>
            <a:ext cx="10515600" cy="1325563"/>
          </a:xfrm>
        </p:spPr>
        <p:txBody>
          <a:bodyPr/>
          <a:lstStyle/>
          <a:p>
            <a:r>
              <a:rPr lang="en-GB" dirty="0"/>
              <a:t>Treatment Cryptococcal Meningitis </a:t>
            </a: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74FBC6FC-D6B1-44B1-A073-5F92C561F2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33" y="1648850"/>
            <a:ext cx="73899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071963-C208-4828-9097-BC44283277C4}"/>
              </a:ext>
            </a:extLst>
          </p:cNvPr>
          <p:cNvSpPr txBox="1"/>
          <p:nvPr/>
        </p:nvSpPr>
        <p:spPr>
          <a:xfrm>
            <a:off x="8807119" y="1069940"/>
            <a:ext cx="2861187" cy="34163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For the most effective regimen we need </a:t>
            </a:r>
          </a:p>
          <a:p>
            <a:pPr algn="ctr"/>
            <a:r>
              <a:rPr lang="en-GB" b="1" dirty="0"/>
              <a:t>ALL THREE DRUGS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Amphotericin – ideally liposomal as less toxic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Flucytosine 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Fluconazole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094C4-D0A0-47F3-81B4-A7D8E618DDBC}"/>
              </a:ext>
            </a:extLst>
          </p:cNvPr>
          <p:cNvSpPr txBox="1"/>
          <p:nvPr/>
        </p:nvSpPr>
        <p:spPr>
          <a:xfrm>
            <a:off x="8710025" y="4725741"/>
            <a:ext cx="3055374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AMBITION trial (2021</a:t>
            </a:r>
            <a:r>
              <a:rPr lang="en-GB" dirty="0"/>
              <a:t>) </a:t>
            </a:r>
          </a:p>
          <a:p>
            <a:pPr algn="ctr"/>
            <a:r>
              <a:rPr lang="en-GB" dirty="0"/>
              <a:t>may lead to new guidance with a one day dose of liposomal amphotericin plus 2 weeks of flucytosine and fluconazole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C47044-6CC7-40B4-AEA7-F8F7C9584C5D}"/>
              </a:ext>
            </a:extLst>
          </p:cNvPr>
          <p:cNvSpPr/>
          <p:nvPr/>
        </p:nvSpPr>
        <p:spPr>
          <a:xfrm>
            <a:off x="3663425" y="1875394"/>
            <a:ext cx="873630" cy="4309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84DD3-9B7E-4564-AC4C-03F45B802DE2}"/>
              </a:ext>
            </a:extLst>
          </p:cNvPr>
          <p:cNvSpPr/>
          <p:nvPr/>
        </p:nvSpPr>
        <p:spPr>
          <a:xfrm>
            <a:off x="454232" y="4270764"/>
            <a:ext cx="1199841" cy="4309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44D37B-77A9-40D1-9B8B-97B881061C0C}"/>
              </a:ext>
            </a:extLst>
          </p:cNvPr>
          <p:cNvSpPr/>
          <p:nvPr/>
        </p:nvSpPr>
        <p:spPr>
          <a:xfrm>
            <a:off x="388375" y="5171913"/>
            <a:ext cx="1199841" cy="4309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47F3A7-D1C4-4E1A-981C-7E11830B5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861" y="931058"/>
            <a:ext cx="3738214" cy="4964416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7131E-E63D-4B23-B9EB-A4765BDE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961" y="962526"/>
            <a:ext cx="5384800" cy="3210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we need this best treatment </a:t>
            </a:r>
          </a:p>
        </p:txBody>
      </p:sp>
    </p:spTree>
    <p:extLst>
      <p:ext uri="{BB962C8B-B14F-4D97-AF65-F5344CB8AC3E}">
        <p14:creationId xmlns:p14="http://schemas.microsoft.com/office/powerpoint/2010/main" val="231781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43A2A-46D0-49DA-A500-67D5F5A0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256966" cy="1810592"/>
          </a:xfrm>
        </p:spPr>
        <p:txBody>
          <a:bodyPr anchor="ctr">
            <a:noAutofit/>
          </a:bodyPr>
          <a:lstStyle/>
          <a:p>
            <a:r>
              <a:rPr lang="en-GB" sz="2000" dirty="0"/>
              <a:t>MSF Survey 2021: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4/7 have the best regimen in guidance ( a lot updating now)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None mentioning Liposomal </a:t>
            </a:r>
            <a:r>
              <a:rPr lang="en-GB" sz="2000" dirty="0" err="1"/>
              <a:t>ampho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Except one – none have these drugs reliably available through </a:t>
            </a:r>
            <a:r>
              <a:rPr lang="en-GB" sz="2000" dirty="0" err="1"/>
              <a:t>MoH</a:t>
            </a:r>
            <a:r>
              <a:rPr lang="en-GB" sz="2000" dirty="0"/>
              <a:t>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AFD2D9-8228-405B-8048-2725F0081B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952088"/>
              </p:ext>
            </p:extLst>
          </p:nvPr>
        </p:nvGraphicFramePr>
        <p:xfrm>
          <a:off x="1285240" y="3333155"/>
          <a:ext cx="8529812" cy="2263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946">
                  <a:extLst>
                    <a:ext uri="{9D8B030D-6E8A-4147-A177-3AD203B41FA5}">
                      <a16:colId xmlns:a16="http://schemas.microsoft.com/office/drawing/2014/main" val="1902697442"/>
                    </a:ext>
                  </a:extLst>
                </a:gridCol>
                <a:gridCol w="588934">
                  <a:extLst>
                    <a:ext uri="{9D8B030D-6E8A-4147-A177-3AD203B41FA5}">
                      <a16:colId xmlns:a16="http://schemas.microsoft.com/office/drawing/2014/main" val="4157080850"/>
                    </a:ext>
                  </a:extLst>
                </a:gridCol>
                <a:gridCol w="984673">
                  <a:extLst>
                    <a:ext uri="{9D8B030D-6E8A-4147-A177-3AD203B41FA5}">
                      <a16:colId xmlns:a16="http://schemas.microsoft.com/office/drawing/2014/main" val="3405556727"/>
                    </a:ext>
                  </a:extLst>
                </a:gridCol>
                <a:gridCol w="886034">
                  <a:extLst>
                    <a:ext uri="{9D8B030D-6E8A-4147-A177-3AD203B41FA5}">
                      <a16:colId xmlns:a16="http://schemas.microsoft.com/office/drawing/2014/main" val="713741187"/>
                    </a:ext>
                  </a:extLst>
                </a:gridCol>
                <a:gridCol w="886034">
                  <a:extLst>
                    <a:ext uri="{9D8B030D-6E8A-4147-A177-3AD203B41FA5}">
                      <a16:colId xmlns:a16="http://schemas.microsoft.com/office/drawing/2014/main" val="3513626398"/>
                    </a:ext>
                  </a:extLst>
                </a:gridCol>
                <a:gridCol w="984672">
                  <a:extLst>
                    <a:ext uri="{9D8B030D-6E8A-4147-A177-3AD203B41FA5}">
                      <a16:colId xmlns:a16="http://schemas.microsoft.com/office/drawing/2014/main" val="955619888"/>
                    </a:ext>
                  </a:extLst>
                </a:gridCol>
                <a:gridCol w="903861">
                  <a:extLst>
                    <a:ext uri="{9D8B030D-6E8A-4147-A177-3AD203B41FA5}">
                      <a16:colId xmlns:a16="http://schemas.microsoft.com/office/drawing/2014/main" val="1026511075"/>
                    </a:ext>
                  </a:extLst>
                </a:gridCol>
                <a:gridCol w="1211658">
                  <a:extLst>
                    <a:ext uri="{9D8B030D-6E8A-4147-A177-3AD203B41FA5}">
                      <a16:colId xmlns:a16="http://schemas.microsoft.com/office/drawing/2014/main" val="1059877030"/>
                    </a:ext>
                  </a:extLst>
                </a:gridCol>
              </a:tblGrid>
              <a:tr h="269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CAR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DRC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Eswatini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Guinea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India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Kenya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Mozambique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 anchor="ctr"/>
                </a:tc>
                <a:extLst>
                  <a:ext uri="{0D108BD9-81ED-4DB2-BD59-A6C34878D82A}">
                    <a16:rowId xmlns:a16="http://schemas.microsoft.com/office/drawing/2014/main" val="3886852255"/>
                  </a:ext>
                </a:extLst>
              </a:tr>
              <a:tr h="823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National Guidance for Induction 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No national GL 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Amphotericin + flucytosine or fluconazole 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Amphotericin +flucytosine 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Amphotericin 2 weeks 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Amphotericin + flucytosine 14 days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Amphotericin + fluconazole 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Amphotericin + flucytosine ( new protocol includes L-AMB)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extLst>
                  <a:ext uri="{0D108BD9-81ED-4DB2-BD59-A6C34878D82A}">
                    <a16:rowId xmlns:a16="http://schemas.microsoft.com/office/drawing/2014/main" val="1286616347"/>
                  </a:ext>
                </a:extLst>
              </a:tr>
              <a:tr h="450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Amphotericin deoxylate supply free of charge through MoH 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extLst>
                  <a:ext uri="{0D108BD9-81ED-4DB2-BD59-A6C34878D82A}">
                    <a16:rowId xmlns:a16="http://schemas.microsoft.com/office/drawing/2014/main" val="3270804496"/>
                  </a:ext>
                </a:extLst>
              </a:tr>
              <a:tr h="450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Flucytosine supply (where recommende) through MoH 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N/A 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Yes with MSF buffer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Planned for 2022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extLst>
                  <a:ext uri="{0D108BD9-81ED-4DB2-BD59-A6C34878D82A}">
                    <a16:rowId xmlns:a16="http://schemas.microsoft.com/office/drawing/2014/main" val="761632839"/>
                  </a:ext>
                </a:extLst>
              </a:tr>
              <a:tr h="269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Fluconazole supplied through MoH 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No 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GB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07" marR="31707" marT="31707" marB="15854"/>
                </a:tc>
                <a:extLst>
                  <a:ext uri="{0D108BD9-81ED-4DB2-BD59-A6C34878D82A}">
                    <a16:rowId xmlns:a16="http://schemas.microsoft.com/office/drawing/2014/main" val="2770204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885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1039" descr="MSF_Access_Logo_New_Colour_RGB_Mid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80964"/>
            <a:ext cx="21050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365413-8094-4E20-8217-13BC5514D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8824" y="1062039"/>
            <a:ext cx="2390776" cy="4862512"/>
          </a:xfrm>
        </p:spPr>
        <p:txBody>
          <a:bodyPr>
            <a:normAutofit/>
          </a:bodyPr>
          <a:lstStyle/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One of the reasons that WHO does not include liposomal amphotericin B (L-AmB) in its recommendations is the difficulty in procuring it and the high price – even though the liposomal formulation is less toxic (especially for the kidneys) and therefore easier to give to people needing treatment, especially in settings with limited capacity for monitoring. </a:t>
            </a:r>
          </a:p>
          <a:p>
            <a:pPr algn="l"/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FCE2F-38BF-4934-8280-3DC7E5E40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" y="1113922"/>
            <a:ext cx="8707120" cy="48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0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892829F-BDD1-4BC2-9831-3B82EECAAB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Access Barriers to L-AmB: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Gilead’s broken promise to ensure access to L-AmB to 116 LMIC with a reduced price of $16.25/vial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Not enough countries and global demand due to: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sz="1400" b="1" dirty="0"/>
              <a:t>Lack of access to diagnostic rapid tests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→ underestimated diagnosed cases which need L-AmB for treatment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Lack of L-AmB integration in national treatment guidelines</a:t>
            </a:r>
            <a:endParaRPr lang="en-US" sz="16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Limited quality-assured generic manufacturing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Misalignment of donor funding for L-AmB needs</a:t>
            </a:r>
            <a:br>
              <a:rPr lang="en-US" sz="1800" dirty="0"/>
            </a:br>
            <a:endParaRPr lang="fr-CH" sz="1800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38F3940C-E4C5-45EB-A152-C5B3A18ADC8B}"/>
              </a:ext>
            </a:extLst>
          </p:cNvPr>
          <p:cNvSpPr txBox="1">
            <a:spLocks/>
          </p:cNvSpPr>
          <p:nvPr/>
        </p:nvSpPr>
        <p:spPr>
          <a:xfrm>
            <a:off x="6715125" y="1190625"/>
            <a:ext cx="4572000" cy="47339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MSF Recommendations: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</a:rPr>
              <a:t>Gilead and distributors </a:t>
            </a:r>
            <a:r>
              <a:rPr lang="en-US" sz="1800" dirty="0"/>
              <a:t>must deliver on Gilead’s access programme promises</a:t>
            </a:r>
            <a:br>
              <a:rPr lang="en-US" sz="1800" dirty="0"/>
            </a:br>
            <a:endParaRPr lang="en-US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</a:rPr>
              <a:t>Countries</a:t>
            </a:r>
            <a:r>
              <a:rPr lang="en-US" sz="1800" dirty="0"/>
              <a:t> should prioritize L-AmB integration in national guidelines and demand forecasting with sufficient global health funding</a:t>
            </a:r>
          </a:p>
          <a:p>
            <a:pPr algn="l"/>
            <a:endParaRPr lang="en-US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</a:rPr>
              <a:t>Generic manufacturers </a:t>
            </a:r>
            <a:r>
              <a:rPr lang="en-US" sz="1800" dirty="0"/>
              <a:t>should consider investing in L-AmB production with larger volumes and register their products in LMICs that have high disease burden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</a:rPr>
              <a:t>Global health funders </a:t>
            </a:r>
            <a:r>
              <a:rPr lang="en-US" sz="1800" dirty="0"/>
              <a:t>should prioritize funding L-AmB demands</a:t>
            </a:r>
            <a:br>
              <a:rPr lang="en-US" sz="1800" dirty="0"/>
            </a:br>
            <a:endParaRPr lang="fr-CH" sz="18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7952CA-917A-4CE3-B8ED-9080DDF82C80}"/>
              </a:ext>
            </a:extLst>
          </p:cNvPr>
          <p:cNvCxnSpPr>
            <a:cxnSpLocks/>
          </p:cNvCxnSpPr>
          <p:nvPr/>
        </p:nvCxnSpPr>
        <p:spPr>
          <a:xfrm>
            <a:off x="5717540" y="1971675"/>
            <a:ext cx="57150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A9FB2E-081D-4457-BF4E-7F20891F8D09}"/>
              </a:ext>
            </a:extLst>
          </p:cNvPr>
          <p:cNvCxnSpPr>
            <a:cxnSpLocks/>
          </p:cNvCxnSpPr>
          <p:nvPr/>
        </p:nvCxnSpPr>
        <p:spPr>
          <a:xfrm>
            <a:off x="5717540" y="2713355"/>
            <a:ext cx="57150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E5F8DC-E691-499F-95E6-4DC51ACD669F}"/>
              </a:ext>
            </a:extLst>
          </p:cNvPr>
          <p:cNvCxnSpPr>
            <a:cxnSpLocks/>
          </p:cNvCxnSpPr>
          <p:nvPr/>
        </p:nvCxnSpPr>
        <p:spPr>
          <a:xfrm>
            <a:off x="5717540" y="4338955"/>
            <a:ext cx="57150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915A35-04A5-44F7-B367-C1465BED33E7}"/>
              </a:ext>
            </a:extLst>
          </p:cNvPr>
          <p:cNvCxnSpPr>
            <a:cxnSpLocks/>
          </p:cNvCxnSpPr>
          <p:nvPr/>
        </p:nvCxnSpPr>
        <p:spPr>
          <a:xfrm>
            <a:off x="5717540" y="4989195"/>
            <a:ext cx="57150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45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B5699-1AF6-4A73-B8A7-7730231B5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4500" b="1"/>
              <a:t>FLUCYTOSINE, 500mg, tab. </a:t>
            </a:r>
            <a:r>
              <a:rPr lang="en-US" sz="4500"/>
              <a:t>or</a:t>
            </a:r>
            <a:r>
              <a:rPr lang="en-US" sz="4500" b="1"/>
              <a:t> cap.</a:t>
            </a:r>
            <a:br>
              <a:rPr lang="en-US" sz="4500" b="1"/>
            </a:br>
            <a:endParaRPr lang="en-GB" sz="45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65413-8094-4E20-8217-13BC5514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057400"/>
            <a:ext cx="8074815" cy="4173757"/>
          </a:xfrm>
        </p:spPr>
        <p:txBody>
          <a:bodyPr anchor="t">
            <a:normAutofit/>
          </a:bodyPr>
          <a:lstStyle/>
          <a:p>
            <a:endParaRPr lang="en-US" sz="13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Flucytosine is antifungal medicine which is used to treat serious fungal infections, such as cryptococcal meningitis – and it’s usually used in combination with other medicines.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In 2021, two new quality-assured generic sources should have become available, however one of them never got commercialized due to the low volume of global demand expressed by the small number of received orders.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Quality-assured sources of 5FC have been filed in nine sub-Saharan Africa countries where approval has been granted in one country only. In addition, two 5FC strengths have received WHO prequalification in 2021.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Globally, a handful of countries receive 5FC through pooled procurement mechanisms, such as GF, PEPFAR, CHAI, where supply to countries is supported through import waivers.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Key access barriers are lack of integration in national treatment guidelines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→ small volume of global demands → limited number of generic manufacturers and registration due to the small volume of demands.</a:t>
            </a:r>
            <a:r>
              <a:rPr lang="en-US" sz="16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845850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004E05-2DF6-47F2-8D59-D70299FFC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4500" b="1"/>
              <a:t>Role of Civil Society Organizations</a:t>
            </a:r>
            <a:br>
              <a:rPr lang="en-US" sz="4500" b="1"/>
            </a:br>
            <a:endParaRPr lang="en-GB" sz="45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65413-8094-4E20-8217-13BC5514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993" y="2343986"/>
            <a:ext cx="8074815" cy="3660965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endParaRPr lang="en-US" sz="13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Civil society organizations and communities should be continuously engaged by countries, funders and WHO in all decision-making processes.</a:t>
            </a:r>
          </a:p>
          <a:p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Global health funders</a:t>
            </a:r>
            <a:r>
              <a:rPr lang="en-GB" sz="2100" b="1" dirty="0"/>
              <a:t> </a:t>
            </a:r>
            <a:r>
              <a:rPr lang="en-GB" sz="2100" dirty="0"/>
              <a:t>should support HIV CSOs with funding to enable them to better hold stakeholders to account to remove access barriers to screening and treatment of cryptococcal meningitis.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Civil society organizations and communities </a:t>
            </a:r>
            <a:r>
              <a:rPr lang="en-US" sz="2100" dirty="0"/>
              <a:t>should increase awareness, create demand, monitor availability of and access to L-</a:t>
            </a:r>
            <a:r>
              <a:rPr lang="en-US" sz="2100" dirty="0" err="1"/>
              <a:t>AmB</a:t>
            </a:r>
            <a:r>
              <a:rPr lang="en-US" sz="2100" dirty="0"/>
              <a:t> access at facility levels. CSOs should integrate into their advocacy work not only HIV, but also advanced HIV disease, cryptococcal meningitis and access barriers to WHO-recommended treatments including L-</a:t>
            </a:r>
            <a:r>
              <a:rPr lang="en-US" sz="2100" dirty="0" err="1"/>
              <a:t>AmB</a:t>
            </a:r>
            <a:r>
              <a:rPr lang="en-US" sz="2100" dirty="0"/>
              <a:t> and flucytosine.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110844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7FAE-C180-4898-8707-EA4FB2521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20" y="205094"/>
            <a:ext cx="10515600" cy="1325563"/>
          </a:xfrm>
        </p:spPr>
        <p:txBody>
          <a:bodyPr/>
          <a:lstStyle/>
          <a:p>
            <a:r>
              <a:rPr lang="en-GB" dirty="0"/>
              <a:t>Has Cryptococcal Meningitis made it onto the global priority agenda?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84228-EB91-442F-8390-FD2FBEAB7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02605"/>
            <a:ext cx="5181600" cy="4351338"/>
          </a:xfrm>
        </p:spPr>
        <p:txBody>
          <a:bodyPr/>
          <a:lstStyle/>
          <a:p>
            <a:r>
              <a:rPr lang="en-GB" dirty="0"/>
              <a:t>Not in UNAIDS strategy </a:t>
            </a:r>
          </a:p>
          <a:p>
            <a:r>
              <a:rPr lang="en-GB" dirty="0"/>
              <a:t>Not in UNHLM text</a:t>
            </a:r>
          </a:p>
          <a:p>
            <a:r>
              <a:rPr lang="en-GB" dirty="0"/>
              <a:t>Mentioned in PEPFAR COP2022</a:t>
            </a:r>
          </a:p>
          <a:p>
            <a:r>
              <a:rPr lang="en-GB" dirty="0"/>
              <a:t>Included in GF technical note </a:t>
            </a:r>
          </a:p>
          <a:p>
            <a:r>
              <a:rPr lang="en-GB" dirty="0"/>
              <a:t>Opportunity for new WHO strategy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74D3B7-3071-45C2-BD69-84AAF4A4B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3820" y="1530657"/>
            <a:ext cx="5181600" cy="2090072"/>
          </a:xfrm>
        </p:spPr>
        <p:txBody>
          <a:bodyPr/>
          <a:lstStyle/>
          <a:p>
            <a:r>
              <a:rPr lang="en-GB" dirty="0"/>
              <a:t>Targets – if we are not measuring it how do we know we are doing it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F9AFA9-6748-421A-8BC9-805F5C206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67" y="3003601"/>
            <a:ext cx="2468051" cy="3565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347A49-79C2-4194-960A-F2B653425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784" y="3313512"/>
            <a:ext cx="3164440" cy="25111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34498F-A226-46C9-A3B8-9588885E9BBF}"/>
              </a:ext>
            </a:extLst>
          </p:cNvPr>
          <p:cNvSpPr txBox="1"/>
          <p:nvPr/>
        </p:nvSpPr>
        <p:spPr>
          <a:xfrm>
            <a:off x="925001" y="5224535"/>
            <a:ext cx="4548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https://msfaccess.org/sites/default/files/2021-05/Cryptococcal%20Meningitis_Briefing_Doc-END_CM%20DEATHS_2030-strategic%20framework_ENG_14.5.2021.pdf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40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8C97-D7DF-4534-9AD8-649E0564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51" y="197958"/>
            <a:ext cx="6221039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AIDS: What’s in a name?</a:t>
            </a:r>
            <a:br>
              <a:rPr lang="en-GB" sz="2800" dirty="0"/>
            </a:br>
            <a:r>
              <a:rPr lang="en-GB" sz="2800" dirty="0"/>
              <a:t>Over the years the case definition changed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40BD18-F153-4493-9D48-35743F65A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46" y="1523720"/>
            <a:ext cx="6221039" cy="41473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DE6073-748B-49E5-9A5F-72BE97F01D27}"/>
              </a:ext>
            </a:extLst>
          </p:cNvPr>
          <p:cNvSpPr/>
          <p:nvPr/>
        </p:nvSpPr>
        <p:spPr>
          <a:xfrm>
            <a:off x="577121" y="1523521"/>
            <a:ext cx="6287764" cy="747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64F7FA-394A-4C6C-9446-5B0DD20B00EA}"/>
              </a:ext>
            </a:extLst>
          </p:cNvPr>
          <p:cNvSpPr/>
          <p:nvPr/>
        </p:nvSpPr>
        <p:spPr>
          <a:xfrm>
            <a:off x="679376" y="4846819"/>
            <a:ext cx="5416624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B5AB95-BA19-4DD5-91F8-95607038E4B3}"/>
              </a:ext>
            </a:extLst>
          </p:cNvPr>
          <p:cNvSpPr/>
          <p:nvPr/>
        </p:nvSpPr>
        <p:spPr>
          <a:xfrm>
            <a:off x="4845737" y="2191792"/>
            <a:ext cx="2019147" cy="3479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4F66A1-48DF-4110-A4FD-EB90DE813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698" y="277072"/>
            <a:ext cx="3297005" cy="3987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8EB810-4839-4293-B239-BB73F666C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68" y="5109489"/>
            <a:ext cx="5654342" cy="1277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A24AA9-D5F0-4318-88C1-F78DB8A7E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671" y="4312504"/>
            <a:ext cx="5052953" cy="13585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3799A0-76A3-4A2D-BD7F-572C87DBF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0398" y="5748247"/>
            <a:ext cx="6397375" cy="74039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FE34959-C764-4FC9-A385-3F1850F9CC61}"/>
              </a:ext>
            </a:extLst>
          </p:cNvPr>
          <p:cNvSpPr txBox="1">
            <a:spLocks/>
          </p:cNvSpPr>
          <p:nvPr/>
        </p:nvSpPr>
        <p:spPr>
          <a:xfrm>
            <a:off x="10044717" y="947888"/>
            <a:ext cx="19730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/>
              <a:t>WHO 2007:</a:t>
            </a:r>
          </a:p>
          <a:p>
            <a:pPr algn="ctr"/>
            <a:r>
              <a:rPr lang="en-GB" sz="2000" b="1" dirty="0"/>
              <a:t>Used term advanced HIV – was more than AIDS definition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/>
              <a:t>AIDS : Stage 4 condition and or CD4 &lt; 200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F4A18E-5169-4FD2-AC97-6ADDEF06B623}"/>
              </a:ext>
            </a:extLst>
          </p:cNvPr>
          <p:cNvSpPr/>
          <p:nvPr/>
        </p:nvSpPr>
        <p:spPr>
          <a:xfrm>
            <a:off x="9967703" y="5748048"/>
            <a:ext cx="1232241" cy="197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C918DF-176A-4F75-BD0C-72821C4B7B9F}"/>
              </a:ext>
            </a:extLst>
          </p:cNvPr>
          <p:cNvSpPr/>
          <p:nvPr/>
        </p:nvSpPr>
        <p:spPr>
          <a:xfrm>
            <a:off x="6191129" y="6037892"/>
            <a:ext cx="2615067" cy="2056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1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F8C97-D7DF-4534-9AD8-649E0564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Autofit/>
          </a:bodyPr>
          <a:lstStyle/>
          <a:p>
            <a:r>
              <a:rPr lang="en-GB" sz="3600" dirty="0"/>
              <a:t>We need to know the WHO Definition of Advanced HIV disease(2021) so we are clear who is eligible for the AHD package 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788430-93ED-478D-B5BC-15C2D1D5C0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44592" y="1529098"/>
                <a:ext cx="5227326" cy="4306754"/>
              </a:xfrm>
            </p:spPr>
            <p:txBody>
              <a:bodyPr anchor="ctr">
                <a:normAutofit fontScale="92500" lnSpcReduction="20000"/>
              </a:bodyPr>
              <a:lstStyle/>
              <a:p>
                <a:r>
                  <a:rPr lang="en-GB" sz="2400" dirty="0"/>
                  <a:t>Adults adolescents and children &gt;5 years</a:t>
                </a:r>
              </a:p>
              <a:p>
                <a:pPr lvl="1"/>
                <a:r>
                  <a:rPr lang="en-GB" dirty="0"/>
                  <a:t>CD4 &lt;200 cell/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GB" b="0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OR</a:t>
                </a:r>
              </a:p>
              <a:p>
                <a:pPr lvl="1"/>
                <a:r>
                  <a:rPr lang="en-GB" dirty="0"/>
                  <a:t>WHO Stage 3 or 4 disease </a:t>
                </a:r>
              </a:p>
              <a:p>
                <a:r>
                  <a:rPr lang="en-GB" sz="2400" dirty="0"/>
                  <a:t>All children younger than five years ( not already on ART and if clinically stable) are considered to have advanced disease because evidence shows 80% of all children initiating ART have severe immunosuppression</a:t>
                </a:r>
              </a:p>
              <a:p>
                <a:r>
                  <a:rPr lang="en-GB" sz="2400" dirty="0"/>
                  <a:t>Children older than 2 on ART for more than one year and who are established on ART / stable should not be considered to have advanced disease (and are eligible for MMD) </a:t>
                </a:r>
              </a:p>
              <a:p>
                <a:pPr lvl="1"/>
                <a:endParaRPr lang="en-GB" dirty="0"/>
              </a:p>
              <a:p>
                <a:endParaRPr lang="en-GB" sz="2000" dirty="0"/>
              </a:p>
              <a:p>
                <a:pPr lvl="1"/>
                <a:endParaRPr lang="en-GB" sz="15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788430-93ED-478D-B5BC-15C2D1D5C0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4592" y="1529098"/>
                <a:ext cx="5227326" cy="4306754"/>
              </a:xfrm>
              <a:blipFill>
                <a:blip r:embed="rId2"/>
                <a:stretch>
                  <a:fillRect l="-1282" t="-9915" r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53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41BB-4413-441B-B75E-0CAD6ACC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14" y="372606"/>
            <a:ext cx="6383812" cy="826200"/>
          </a:xfrm>
        </p:spPr>
        <p:txBody>
          <a:bodyPr>
            <a:normAutofit fontScale="90000"/>
          </a:bodyPr>
          <a:lstStyle/>
          <a:p>
            <a:r>
              <a:rPr lang="en-GB" dirty="0"/>
              <a:t>Has staging been forgotten?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83BE8-008D-4450-92F4-8574C514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81" y="2783184"/>
            <a:ext cx="5876818" cy="27739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0511BF-7BE6-48B2-9368-2251BFAA1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477" y="5557091"/>
            <a:ext cx="2917861" cy="515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C23344-ACB6-425A-9257-0C60772DD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215" y="3423882"/>
            <a:ext cx="383569" cy="10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80129A-DE74-4402-BC2F-533C1299E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686" y="1494430"/>
            <a:ext cx="5616539" cy="5363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9C1493-9CCA-45F8-9DDC-89102AAA0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14" y="2137767"/>
            <a:ext cx="5808324" cy="2354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E71B62-610F-4B86-9EFC-75F4C2407CB3}"/>
              </a:ext>
            </a:extLst>
          </p:cNvPr>
          <p:cNvSpPr txBox="1"/>
          <p:nvPr/>
        </p:nvSpPr>
        <p:spPr>
          <a:xfrm>
            <a:off x="6572129" y="118905"/>
            <a:ext cx="4810792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Need to remember how to stage to know who is eligible for the AHD package </a:t>
            </a:r>
          </a:p>
        </p:txBody>
      </p:sp>
    </p:spTree>
    <p:extLst>
      <p:ext uri="{BB962C8B-B14F-4D97-AF65-F5344CB8AC3E}">
        <p14:creationId xmlns:p14="http://schemas.microsoft.com/office/powerpoint/2010/main" val="281780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30DB1-094F-45BF-BCEE-2E8FC453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8C1F2-C61D-440D-9F1C-F96A25257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2354" y="365125"/>
            <a:ext cx="4237703" cy="99131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Is advanced HIV disease getting less common ?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9E8C40-7CF1-4C55-AA7E-238762E0D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54" y="0"/>
            <a:ext cx="600148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870AFB-6AEA-4AA4-991F-76F525E45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50" y="1788610"/>
            <a:ext cx="5731510" cy="31775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EA149CE-6AD4-4896-B978-D11D423B5F3B}"/>
              </a:ext>
            </a:extLst>
          </p:cNvPr>
          <p:cNvSpPr txBox="1">
            <a:spLocks/>
          </p:cNvSpPr>
          <p:nvPr/>
        </p:nvSpPr>
        <p:spPr>
          <a:xfrm>
            <a:off x="3778858" y="4843717"/>
            <a:ext cx="2604469" cy="141451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2012-2016 % &lt;200 remained pretty constant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32ECC3-15A6-4FEB-B9B1-7795A6ECE4DD}"/>
              </a:ext>
            </a:extLst>
          </p:cNvPr>
          <p:cNvSpPr txBox="1">
            <a:spLocks/>
          </p:cNvSpPr>
          <p:nvPr/>
        </p:nvSpPr>
        <p:spPr>
          <a:xfrm>
            <a:off x="7215195" y="5078361"/>
            <a:ext cx="4237703" cy="141451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PHIA data 10-20% &lt; 200 ( surveys 2015-2017)</a:t>
            </a:r>
          </a:p>
        </p:txBody>
      </p:sp>
    </p:spTree>
    <p:extLst>
      <p:ext uri="{BB962C8B-B14F-4D97-AF65-F5344CB8AC3E}">
        <p14:creationId xmlns:p14="http://schemas.microsoft.com/office/powerpoint/2010/main" val="382500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0">
            <a:extLst>
              <a:ext uri="{FF2B5EF4-FFF2-40B4-BE49-F238E27FC236}">
                <a16:creationId xmlns:a16="http://schemas.microsoft.com/office/drawing/2014/main" id="{7262C87B-205C-4719-AC60-AF13E94F1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322626"/>
            <a:ext cx="5772560" cy="6212748"/>
          </a:xfrm>
          <a:custGeom>
            <a:avLst/>
            <a:gdLst>
              <a:gd name="connsiteX0" fmla="*/ 0 w 5772560"/>
              <a:gd name="connsiteY0" fmla="*/ 0 h 6212748"/>
              <a:gd name="connsiteX1" fmla="*/ 1448661 w 5772560"/>
              <a:gd name="connsiteY1" fmla="*/ 0 h 6212748"/>
              <a:gd name="connsiteX2" fmla="*/ 1940557 w 5772560"/>
              <a:gd name="connsiteY2" fmla="*/ 0 h 6212748"/>
              <a:gd name="connsiteX3" fmla="*/ 5772560 w 5772560"/>
              <a:gd name="connsiteY3" fmla="*/ 0 h 6212748"/>
              <a:gd name="connsiteX4" fmla="*/ 5772560 w 5772560"/>
              <a:gd name="connsiteY4" fmla="*/ 2864954 h 6212748"/>
              <a:gd name="connsiteX5" fmla="*/ 2329115 w 5772560"/>
              <a:gd name="connsiteY5" fmla="*/ 6212748 h 6212748"/>
              <a:gd name="connsiteX6" fmla="*/ 1940557 w 5772560"/>
              <a:gd name="connsiteY6" fmla="*/ 6212748 h 6212748"/>
              <a:gd name="connsiteX7" fmla="*/ 1448661 w 5772560"/>
              <a:gd name="connsiteY7" fmla="*/ 6212748 h 6212748"/>
              <a:gd name="connsiteX8" fmla="*/ 0 w 5772560"/>
              <a:gd name="connsiteY8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2560" h="6212748">
                <a:moveTo>
                  <a:pt x="0" y="0"/>
                </a:moveTo>
                <a:lnTo>
                  <a:pt x="1448661" y="0"/>
                </a:lnTo>
                <a:lnTo>
                  <a:pt x="1940557" y="0"/>
                </a:lnTo>
                <a:lnTo>
                  <a:pt x="5772560" y="0"/>
                </a:lnTo>
                <a:lnTo>
                  <a:pt x="5772560" y="2864954"/>
                </a:lnTo>
                <a:lnTo>
                  <a:pt x="2329115" y="6212748"/>
                </a:lnTo>
                <a:lnTo>
                  <a:pt x="1940557" y="6212748"/>
                </a:lnTo>
                <a:lnTo>
                  <a:pt x="1448661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ight Triangle 1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AA632-67CB-4EFF-B470-3EF4D94F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245" y="416913"/>
            <a:ext cx="4546725" cy="1642850"/>
          </a:xfrm>
        </p:spPr>
        <p:txBody>
          <a:bodyPr>
            <a:normAutofit/>
          </a:bodyPr>
          <a:lstStyle/>
          <a:p>
            <a:r>
              <a:rPr lang="en-GB" sz="3000" dirty="0"/>
              <a:t>What is the AHD package?  </a:t>
            </a:r>
            <a:br>
              <a:rPr lang="en-GB" sz="3000" dirty="0"/>
            </a:br>
            <a:r>
              <a:rPr lang="en-GB" sz="3000" dirty="0"/>
              <a:t>1. Screening and diagnosis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B3DD8-E0EE-4138-A2E3-97E41010F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865" y="1266742"/>
            <a:ext cx="4078993" cy="43043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3B3D7-F087-42CD-8F27-6592EE9AE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318" y="1654784"/>
            <a:ext cx="4762578" cy="2056508"/>
          </a:xfrm>
        </p:spPr>
        <p:txBody>
          <a:bodyPr anchor="t">
            <a:noAutofit/>
          </a:bodyPr>
          <a:lstStyle/>
          <a:p>
            <a:r>
              <a:rPr lang="en-GB" sz="2400" dirty="0"/>
              <a:t>Entry point staging and CD4</a:t>
            </a:r>
          </a:p>
          <a:p>
            <a:r>
              <a:rPr lang="en-GB" sz="2400" dirty="0"/>
              <a:t>TB : </a:t>
            </a:r>
          </a:p>
          <a:p>
            <a:pPr lvl="1"/>
            <a:r>
              <a:rPr lang="en-GB" dirty="0"/>
              <a:t>screening at any CD4 – standard package</a:t>
            </a:r>
          </a:p>
          <a:p>
            <a:pPr lvl="1"/>
            <a:r>
              <a:rPr lang="en-GB" dirty="0"/>
              <a:t>LAM: CD4 &lt; 200 inpatient ; &lt; 100 outpatient; or any CD4 with symptoms or seriously unwell</a:t>
            </a:r>
          </a:p>
          <a:p>
            <a:r>
              <a:rPr lang="en-GB" sz="2400" dirty="0"/>
              <a:t>Cryptococcal Meningitis</a:t>
            </a:r>
          </a:p>
          <a:p>
            <a:pPr lvl="1"/>
            <a:r>
              <a:rPr lang="en-GB" dirty="0"/>
              <a:t>CRAG : CD4 &lt; 100 ( consider for &lt; 200) </a:t>
            </a:r>
          </a:p>
          <a:p>
            <a:pPr lvl="1"/>
            <a:r>
              <a:rPr lang="en-GB" dirty="0"/>
              <a:t>Not for children </a:t>
            </a:r>
          </a:p>
        </p:txBody>
      </p:sp>
    </p:spTree>
    <p:extLst>
      <p:ext uri="{BB962C8B-B14F-4D97-AF65-F5344CB8AC3E}">
        <p14:creationId xmlns:p14="http://schemas.microsoft.com/office/powerpoint/2010/main" val="68902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41C67D0-A496-4B86-BF61-263FF9EFD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AA632-67CB-4EFF-B470-3EF4D94F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700" y="1188637"/>
            <a:ext cx="5327272" cy="1642850"/>
          </a:xfrm>
        </p:spPr>
        <p:txBody>
          <a:bodyPr>
            <a:normAutofit/>
          </a:bodyPr>
          <a:lstStyle/>
          <a:p>
            <a:r>
              <a:rPr lang="en-GB" sz="3400"/>
              <a:t>What is the AHD package?  </a:t>
            </a:r>
            <a:br>
              <a:rPr lang="en-GB" sz="3400"/>
            </a:br>
            <a:r>
              <a:rPr lang="en-GB" sz="3400"/>
              <a:t>2. Prophylaxis and pre-emptive treatment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A8975-01CB-4163-97F2-5EBE91D09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40" y="1575202"/>
            <a:ext cx="3523827" cy="1394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47B92C-BD42-44EF-898A-D01E86C7F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239" y="1262332"/>
            <a:ext cx="3523827" cy="25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3B3D7-F087-42CD-8F27-6592EE9AE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700" y="3086514"/>
            <a:ext cx="4470533" cy="1852490"/>
          </a:xfrm>
        </p:spPr>
        <p:txBody>
          <a:bodyPr anchor="t">
            <a:normAutofit/>
          </a:bodyPr>
          <a:lstStyle/>
          <a:p>
            <a:r>
              <a:rPr lang="en-GB" sz="2000"/>
              <a:t>Cotrimoxazole </a:t>
            </a:r>
          </a:p>
          <a:p>
            <a:r>
              <a:rPr lang="en-GB" sz="2000"/>
              <a:t>TB preventive therapy </a:t>
            </a:r>
          </a:p>
          <a:p>
            <a:r>
              <a:rPr lang="en-GB" sz="2000"/>
              <a:t>Fluconazole if CrAG positive </a:t>
            </a:r>
          </a:p>
        </p:txBody>
      </p:sp>
    </p:spTree>
    <p:extLst>
      <p:ext uri="{BB962C8B-B14F-4D97-AF65-F5344CB8AC3E}">
        <p14:creationId xmlns:p14="http://schemas.microsoft.com/office/powerpoint/2010/main" val="23145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62C87B-205C-4719-AC60-AF13E94F1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322626"/>
            <a:ext cx="5772560" cy="6212748"/>
          </a:xfrm>
          <a:custGeom>
            <a:avLst/>
            <a:gdLst>
              <a:gd name="connsiteX0" fmla="*/ 0 w 5772560"/>
              <a:gd name="connsiteY0" fmla="*/ 0 h 6212748"/>
              <a:gd name="connsiteX1" fmla="*/ 1448661 w 5772560"/>
              <a:gd name="connsiteY1" fmla="*/ 0 h 6212748"/>
              <a:gd name="connsiteX2" fmla="*/ 1940557 w 5772560"/>
              <a:gd name="connsiteY2" fmla="*/ 0 h 6212748"/>
              <a:gd name="connsiteX3" fmla="*/ 5772560 w 5772560"/>
              <a:gd name="connsiteY3" fmla="*/ 0 h 6212748"/>
              <a:gd name="connsiteX4" fmla="*/ 5772560 w 5772560"/>
              <a:gd name="connsiteY4" fmla="*/ 2864954 h 6212748"/>
              <a:gd name="connsiteX5" fmla="*/ 2329115 w 5772560"/>
              <a:gd name="connsiteY5" fmla="*/ 6212748 h 6212748"/>
              <a:gd name="connsiteX6" fmla="*/ 1940557 w 5772560"/>
              <a:gd name="connsiteY6" fmla="*/ 6212748 h 6212748"/>
              <a:gd name="connsiteX7" fmla="*/ 1448661 w 5772560"/>
              <a:gd name="connsiteY7" fmla="*/ 6212748 h 6212748"/>
              <a:gd name="connsiteX8" fmla="*/ 0 w 5772560"/>
              <a:gd name="connsiteY8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2560" h="6212748">
                <a:moveTo>
                  <a:pt x="0" y="0"/>
                </a:moveTo>
                <a:lnTo>
                  <a:pt x="1448661" y="0"/>
                </a:lnTo>
                <a:lnTo>
                  <a:pt x="1940557" y="0"/>
                </a:lnTo>
                <a:lnTo>
                  <a:pt x="5772560" y="0"/>
                </a:lnTo>
                <a:lnTo>
                  <a:pt x="5772560" y="2864954"/>
                </a:lnTo>
                <a:lnTo>
                  <a:pt x="2329115" y="6212748"/>
                </a:lnTo>
                <a:lnTo>
                  <a:pt x="1940557" y="6212748"/>
                </a:lnTo>
                <a:lnTo>
                  <a:pt x="1448661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AA632-67CB-4EFF-B470-3EF4D94F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246" y="1188637"/>
            <a:ext cx="4546725" cy="1642850"/>
          </a:xfrm>
        </p:spPr>
        <p:txBody>
          <a:bodyPr>
            <a:normAutofit/>
          </a:bodyPr>
          <a:lstStyle/>
          <a:p>
            <a:r>
              <a:rPr lang="en-GB" sz="3000"/>
              <a:t>What is the AHD package?  </a:t>
            </a:r>
            <a:br>
              <a:rPr lang="en-GB" sz="3000"/>
            </a:br>
            <a:r>
              <a:rPr lang="en-GB" sz="3000"/>
              <a:t>3. Rapid ART Initiation &amp; 4. Adapted adherence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F0F3F1-5A86-44C5-89CD-2CB8F43D6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81" y="2050027"/>
            <a:ext cx="5044243" cy="26989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3B3D7-F087-42CD-8F27-6592EE9AE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932" y="3086513"/>
            <a:ext cx="3630543" cy="2056508"/>
          </a:xfrm>
        </p:spPr>
        <p:txBody>
          <a:bodyPr anchor="t">
            <a:normAutofit/>
          </a:bodyPr>
          <a:lstStyle/>
          <a:p>
            <a:r>
              <a:rPr lang="en-GB" sz="2000"/>
              <a:t>Rapid : within 7 days – offer of same day </a:t>
            </a:r>
          </a:p>
          <a:p>
            <a:r>
              <a:rPr lang="en-GB" sz="2000"/>
              <a:t>Only reason for delay cryptococcal or TB meningitis </a:t>
            </a:r>
          </a:p>
        </p:txBody>
      </p:sp>
    </p:spTree>
    <p:extLst>
      <p:ext uri="{BB962C8B-B14F-4D97-AF65-F5344CB8AC3E}">
        <p14:creationId xmlns:p14="http://schemas.microsoft.com/office/powerpoint/2010/main" val="2457402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E980-A0B1-4918-83CA-0B62A1BD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Cryptococcal Meningitis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991F3-0A58-46BE-932C-1D049EE9C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32" y="1924636"/>
            <a:ext cx="7096018" cy="40533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3AFF2D-7742-49D7-9F6F-84D345E1E1FF}"/>
              </a:ext>
            </a:extLst>
          </p:cNvPr>
          <p:cNvSpPr txBox="1"/>
          <p:nvPr/>
        </p:nvSpPr>
        <p:spPr>
          <a:xfrm>
            <a:off x="8256529" y="2282656"/>
            <a:ext cx="3524864" cy="31393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Top 10 countries of interest</a:t>
            </a:r>
          </a:p>
          <a:p>
            <a:pPr algn="ctr"/>
            <a:r>
              <a:rPr lang="en-GB" b="1" dirty="0"/>
              <a:t>South Africa</a:t>
            </a:r>
          </a:p>
          <a:p>
            <a:pPr algn="ctr"/>
            <a:r>
              <a:rPr lang="en-GB" b="1" dirty="0"/>
              <a:t>India</a:t>
            </a:r>
          </a:p>
          <a:p>
            <a:pPr algn="ctr"/>
            <a:r>
              <a:rPr lang="en-GB" b="1" dirty="0"/>
              <a:t>Mozambique</a:t>
            </a:r>
          </a:p>
          <a:p>
            <a:pPr algn="ctr"/>
            <a:r>
              <a:rPr lang="en-GB" b="1" dirty="0"/>
              <a:t>Indonesia</a:t>
            </a:r>
          </a:p>
          <a:p>
            <a:pPr algn="ctr"/>
            <a:r>
              <a:rPr lang="en-GB" b="1" dirty="0"/>
              <a:t>Kenya</a:t>
            </a:r>
          </a:p>
          <a:p>
            <a:pPr algn="ctr"/>
            <a:r>
              <a:rPr lang="en-GB" b="1" dirty="0"/>
              <a:t>Tanzania</a:t>
            </a:r>
          </a:p>
          <a:p>
            <a:pPr algn="ctr"/>
            <a:r>
              <a:rPr lang="en-GB" b="1" dirty="0"/>
              <a:t>DRC</a:t>
            </a:r>
          </a:p>
          <a:p>
            <a:pPr algn="ctr"/>
            <a:r>
              <a:rPr lang="en-GB" b="1" dirty="0"/>
              <a:t>Thailand</a:t>
            </a:r>
          </a:p>
          <a:p>
            <a:pPr algn="ctr"/>
            <a:r>
              <a:rPr lang="en-GB" b="1" dirty="0"/>
              <a:t>Zambia</a:t>
            </a:r>
          </a:p>
          <a:p>
            <a:pPr algn="ctr"/>
            <a:r>
              <a:rPr lang="en-GB" b="1" dirty="0"/>
              <a:t>Ethiopia </a:t>
            </a:r>
          </a:p>
        </p:txBody>
      </p:sp>
    </p:spTree>
    <p:extLst>
      <p:ext uri="{BB962C8B-B14F-4D97-AF65-F5344CB8AC3E}">
        <p14:creationId xmlns:p14="http://schemas.microsoft.com/office/powerpoint/2010/main" val="3649448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1085</Words>
  <Application>Microsoft Office PowerPoint</Application>
  <PresentationFormat>Widescreen</PresentationFormat>
  <Paragraphs>137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Wingdings</vt:lpstr>
      <vt:lpstr>Office Theme</vt:lpstr>
      <vt:lpstr>Preventing and Treating Advanced HIV Disease </vt:lpstr>
      <vt:lpstr>AIDS: What’s in a name? Over the years the case definition changed  </vt:lpstr>
      <vt:lpstr>We need to know the WHO Definition of Advanced HIV disease(2021) so we are clear who is eligible for the AHD package   </vt:lpstr>
      <vt:lpstr>Has staging been forgotten? </vt:lpstr>
      <vt:lpstr>PowerPoint Presentation</vt:lpstr>
      <vt:lpstr>What is the AHD package?   1. Screening and diagnosis</vt:lpstr>
      <vt:lpstr>What is the AHD package?   2. Prophylaxis and pre-emptive treatment</vt:lpstr>
      <vt:lpstr>What is the AHD package?   3. Rapid ART Initiation &amp; 4. Adapted adherence support</vt:lpstr>
      <vt:lpstr>Cryptococcal Meningitis</vt:lpstr>
      <vt:lpstr>PowerPoint Presentation</vt:lpstr>
      <vt:lpstr>Treatment Cryptococcal Meningitis </vt:lpstr>
      <vt:lpstr>Why we need this best treatment </vt:lpstr>
      <vt:lpstr>MSF Survey 2021:   4/7 have the best regimen in guidance ( a lot updating now)  None mentioning Liposomal ampho  Except one – none have these drugs reliably available through MoH  </vt:lpstr>
      <vt:lpstr>PowerPoint Presentation</vt:lpstr>
      <vt:lpstr>PowerPoint Presentation</vt:lpstr>
      <vt:lpstr>FLUCYTOSINE, 500mg, tab. or cap. </vt:lpstr>
      <vt:lpstr>Role of Civil Society Organizations </vt:lpstr>
      <vt:lpstr>Has Cryptococcal Meningitis made it onto the global priority agenda?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Bygrave</dc:creator>
  <cp:lastModifiedBy>Amanda  Banda</cp:lastModifiedBy>
  <cp:revision>8</cp:revision>
  <dcterms:created xsi:type="dcterms:W3CDTF">2021-12-06T11:38:25Z</dcterms:created>
  <dcterms:modified xsi:type="dcterms:W3CDTF">2021-12-08T11:56:24Z</dcterms:modified>
</cp:coreProperties>
</file>